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2" r:id="rId3"/>
    <p:sldId id="257" r:id="rId4"/>
    <p:sldId id="266" r:id="rId5"/>
    <p:sldId id="259" r:id="rId6"/>
    <p:sldId id="264" r:id="rId7"/>
    <p:sldId id="265" r:id="rId8"/>
    <p:sldId id="261" r:id="rId9"/>
    <p:sldId id="260" r:id="rId10"/>
    <p:sldId id="258" r:id="rId11"/>
    <p:sldId id="263" r:id="rId12"/>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6ACB1F-08CA-417C-93F8-27ADB75F09A6}" v="5142" dt="2021-03-02T17:15:12.625"/>
    <p1510:client id="{EDBE2814-BDD4-4CFD-BEDD-3EC77348F87C}" v="136" dt="2021-03-02T17:18:21.7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02/03/2021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02/03/2021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02/03/2021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02/03/2021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02/03/2021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02/03/2021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02/03/2021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02/03/2021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02/03/2021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02/03/2021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02/03/2021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02/03/2021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building, person, outdoor, people&#10;&#10;Description automatically generated">
            <a:extLst>
              <a:ext uri="{FF2B5EF4-FFF2-40B4-BE49-F238E27FC236}">
                <a16:creationId xmlns:a16="http://schemas.microsoft.com/office/drawing/2014/main" id="{AD603E6C-B107-4908-B0DB-D55CFDC81E50}"/>
              </a:ext>
            </a:extLst>
          </p:cNvPr>
          <p:cNvPicPr>
            <a:picLocks noChangeAspect="1"/>
          </p:cNvPicPr>
          <p:nvPr/>
        </p:nvPicPr>
        <p:blipFill rotWithShape="1">
          <a:blip r:embed="rId2"/>
          <a:srcRect t="18182" r="9091"/>
          <a:stretch/>
        </p:blipFill>
        <p:spPr>
          <a:xfrm>
            <a:off x="20" y="10"/>
            <a:ext cx="12191981" cy="6857990"/>
          </a:xfrm>
          <a:prstGeom prst="rect">
            <a:avLst/>
          </a:prstGeom>
        </p:spPr>
      </p:pic>
      <p:sp>
        <p:nvSpPr>
          <p:cNvPr id="14" name="Rectangle 13">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04553" y="3091928"/>
            <a:ext cx="9078562" cy="2387600"/>
          </a:xfrm>
        </p:spPr>
        <p:txBody>
          <a:bodyPr>
            <a:normAutofit/>
          </a:bodyPr>
          <a:lstStyle/>
          <a:p>
            <a:pPr algn="l"/>
            <a:r>
              <a:rPr lang="en-GB" sz="6600">
                <a:cs typeface="Calibri Light"/>
              </a:rPr>
              <a:t>UNIVERSITY MANAGEMNT SYSTEM</a:t>
            </a:r>
          </a:p>
        </p:txBody>
      </p:sp>
      <p:sp>
        <p:nvSpPr>
          <p:cNvPr id="16" name="Rectangle: Rounded Corners 15">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04553" y="5624945"/>
            <a:ext cx="9078562" cy="592975"/>
          </a:xfrm>
        </p:spPr>
        <p:txBody>
          <a:bodyPr vert="horz" lIns="91440" tIns="45720" rIns="91440" bIns="45720" rtlCol="0" anchor="ctr">
            <a:normAutofit/>
          </a:bodyPr>
          <a:lstStyle/>
          <a:p>
            <a:pPr algn="l"/>
            <a:endParaRPr lang="en-GB">
              <a:cs typeface="Calibri"/>
            </a:endParaRPr>
          </a:p>
          <a:p>
            <a:pPr algn="l"/>
            <a:endParaRPr lang="en-GB"/>
          </a:p>
          <a:p>
            <a:pPr algn="l"/>
            <a:endParaRPr lang="en-GB">
              <a:cs typeface="Calibri"/>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679ED-FAE7-4B38-AC73-1814793D0945}"/>
              </a:ext>
            </a:extLst>
          </p:cNvPr>
          <p:cNvSpPr>
            <a:spLocks noGrp="1"/>
          </p:cNvSpPr>
          <p:nvPr>
            <p:ph type="title"/>
          </p:nvPr>
        </p:nvSpPr>
        <p:spPr>
          <a:xfrm>
            <a:off x="466722" y="586855"/>
            <a:ext cx="3201366" cy="3387497"/>
          </a:xfrm>
        </p:spPr>
        <p:txBody>
          <a:bodyPr anchor="b">
            <a:normAutofit/>
          </a:bodyPr>
          <a:lstStyle/>
          <a:p>
            <a:pPr algn="r"/>
            <a:r>
              <a:rPr lang="en-GB" sz="3400">
                <a:solidFill>
                  <a:srgbClr val="FFFFFF"/>
                </a:solidFill>
                <a:cs typeface="Calibri Light"/>
              </a:rPr>
              <a:t>HARDWARE AND SOFTWARE REQUIREMENTS-</a:t>
            </a:r>
            <a:endParaRPr lang="en-GB" sz="3400">
              <a:solidFill>
                <a:srgbClr val="FFFFFF"/>
              </a:solidFill>
            </a:endParaRPr>
          </a:p>
        </p:txBody>
      </p:sp>
      <p:sp>
        <p:nvSpPr>
          <p:cNvPr id="3" name="Content Placeholder 2">
            <a:extLst>
              <a:ext uri="{FF2B5EF4-FFF2-40B4-BE49-F238E27FC236}">
                <a16:creationId xmlns:a16="http://schemas.microsoft.com/office/drawing/2014/main" id="{BE6EB6B1-785E-4722-9AD3-FCEF9ACB8D06}"/>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GB" sz="2000">
                <a:cs typeface="Calibri"/>
              </a:rPr>
              <a:t>Knowledge and skills of web development and database management required such as PHP, CSS, HTML,JAVASCRIPT,JQUERY MySQL, etc.</a:t>
            </a:r>
            <a:endParaRPr lang="en-GB" sz="2000"/>
          </a:p>
        </p:txBody>
      </p:sp>
    </p:spTree>
    <p:extLst>
      <p:ext uri="{BB962C8B-B14F-4D97-AF65-F5344CB8AC3E}">
        <p14:creationId xmlns:p14="http://schemas.microsoft.com/office/powerpoint/2010/main" val="3851079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3">
            <a:extLst>
              <a:ext uri="{FF2B5EF4-FFF2-40B4-BE49-F238E27FC236}">
                <a16:creationId xmlns:a16="http://schemas.microsoft.com/office/drawing/2014/main" id="{5D0BE256-966E-42E5-B26C-718C45A9D9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3047" y="10"/>
            <a:ext cx="12191999" cy="6857990"/>
          </a:xfrm>
          <a:prstGeom prst="rect">
            <a:avLst/>
          </a:prstGeom>
        </p:spPr>
      </p:pic>
      <p:sp>
        <p:nvSpPr>
          <p:cNvPr id="11"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953A9E-4EC8-4A64-AB06-E2F43E737D35}"/>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THANK YOU</a:t>
            </a:r>
          </a:p>
        </p:txBody>
      </p:sp>
    </p:spTree>
    <p:extLst>
      <p:ext uri="{BB962C8B-B14F-4D97-AF65-F5344CB8AC3E}">
        <p14:creationId xmlns:p14="http://schemas.microsoft.com/office/powerpoint/2010/main" val="2180071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DDD78E-DDC7-4CF4-A483-E43647CE86B9}"/>
              </a:ext>
            </a:extLst>
          </p:cNvPr>
          <p:cNvSpPr>
            <a:spLocks noGrp="1"/>
          </p:cNvSpPr>
          <p:nvPr>
            <p:ph type="title"/>
          </p:nvPr>
        </p:nvSpPr>
        <p:spPr>
          <a:xfrm>
            <a:off x="965199" y="447741"/>
            <a:ext cx="4278623" cy="1645919"/>
          </a:xfrm>
        </p:spPr>
        <p:txBody>
          <a:bodyPr>
            <a:normAutofit/>
          </a:bodyPr>
          <a:lstStyle/>
          <a:p>
            <a:r>
              <a:rPr lang="en-GB" sz="4000">
                <a:cs typeface="Calibri Light"/>
              </a:rPr>
              <a:t>Group members-</a:t>
            </a:r>
            <a:endParaRPr lang="en-GB" sz="4000"/>
          </a:p>
        </p:txBody>
      </p:sp>
      <p:sp>
        <p:nvSpPr>
          <p:cNvPr id="27" name="Freeform: Shape 26">
            <a:extLst>
              <a:ext uri="{FF2B5EF4-FFF2-40B4-BE49-F238E27FC236}">
                <a16:creationId xmlns:a16="http://schemas.microsoft.com/office/drawing/2014/main" id="{9AD93FD3-7DF2-4DC8-BD55-8B2EB5F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579"/>
            <a:ext cx="8109718" cy="4604421"/>
          </a:xfrm>
          <a:custGeom>
            <a:avLst/>
            <a:gdLst>
              <a:gd name="connsiteX0" fmla="*/ 7381313 w 8109718"/>
              <a:gd name="connsiteY0" fmla="*/ 1839459 h 4604421"/>
              <a:gd name="connsiteX1" fmla="*/ 7381313 w 8109718"/>
              <a:gd name="connsiteY1" fmla="*/ 1853646 h 4604421"/>
              <a:gd name="connsiteX2" fmla="*/ 7379359 w 8109718"/>
              <a:gd name="connsiteY2" fmla="*/ 1846552 h 4604421"/>
              <a:gd name="connsiteX3" fmla="*/ 1321854 w 8109718"/>
              <a:gd name="connsiteY3" fmla="*/ 0 h 4604421"/>
              <a:gd name="connsiteX4" fmla="*/ 5365317 w 8109718"/>
              <a:gd name="connsiteY4" fmla="*/ 0 h 4604421"/>
              <a:gd name="connsiteX5" fmla="*/ 5985373 w 8109718"/>
              <a:gd name="connsiteY5" fmla="*/ 365439 h 4604421"/>
              <a:gd name="connsiteX6" fmla="*/ 8011470 w 8109718"/>
              <a:gd name="connsiteY6" fmla="*/ 3854515 h 4604421"/>
              <a:gd name="connsiteX7" fmla="*/ 8011470 w 8109718"/>
              <a:gd name="connsiteY7" fmla="*/ 4567993 h 4604421"/>
              <a:gd name="connsiteX8" fmla="*/ 7998115 w 8109718"/>
              <a:gd name="connsiteY8" fmla="*/ 4590992 h 4604421"/>
              <a:gd name="connsiteX9" fmla="*/ 7990317 w 8109718"/>
              <a:gd name="connsiteY9" fmla="*/ 4604421 h 4604421"/>
              <a:gd name="connsiteX10" fmla="*/ 0 w 8109718"/>
              <a:gd name="connsiteY10" fmla="*/ 4604421 h 4604421"/>
              <a:gd name="connsiteX11" fmla="*/ 0 w 8109718"/>
              <a:gd name="connsiteY11" fmla="*/ 1564110 h 4604421"/>
              <a:gd name="connsiteX12" fmla="*/ 27177 w 8109718"/>
              <a:gd name="connsiteY12" fmla="*/ 1517107 h 4604421"/>
              <a:gd name="connsiteX13" fmla="*/ 693065 w 8109718"/>
              <a:gd name="connsiteY13" fmla="*/ 365439 h 4604421"/>
              <a:gd name="connsiteX14" fmla="*/ 1321854 w 8109718"/>
              <a:gd name="connsiteY14" fmla="*/ 0 h 460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09718" h="4604421">
                <a:moveTo>
                  <a:pt x="7381313" y="1839459"/>
                </a:moveTo>
                <a:lnTo>
                  <a:pt x="7381313" y="1853646"/>
                </a:lnTo>
                <a:lnTo>
                  <a:pt x="7379359" y="1846552"/>
                </a:lnTo>
                <a:close/>
                <a:moveTo>
                  <a:pt x="1321854" y="0"/>
                </a:moveTo>
                <a:cubicBezTo>
                  <a:pt x="1321854" y="0"/>
                  <a:pt x="1321854" y="0"/>
                  <a:pt x="5365317" y="0"/>
                </a:cubicBezTo>
                <a:cubicBezTo>
                  <a:pt x="5618580" y="0"/>
                  <a:pt x="5863108" y="139215"/>
                  <a:pt x="5985373" y="365439"/>
                </a:cubicBezTo>
                <a:cubicBezTo>
                  <a:pt x="5985373" y="365439"/>
                  <a:pt x="5985373" y="365439"/>
                  <a:pt x="8011470" y="3854515"/>
                </a:cubicBezTo>
                <a:cubicBezTo>
                  <a:pt x="8142468" y="4072039"/>
                  <a:pt x="8142468" y="4350470"/>
                  <a:pt x="8011470" y="4567993"/>
                </a:cubicBezTo>
                <a:cubicBezTo>
                  <a:pt x="8011470" y="4567993"/>
                  <a:pt x="8011470" y="4567993"/>
                  <a:pt x="7998115" y="4590992"/>
                </a:cubicBezTo>
                <a:lnTo>
                  <a:pt x="7990317" y="4604421"/>
                </a:lnTo>
                <a:lnTo>
                  <a:pt x="0" y="4604421"/>
                </a:lnTo>
                <a:lnTo>
                  <a:pt x="0" y="1564110"/>
                </a:lnTo>
                <a:lnTo>
                  <a:pt x="27177" y="1517107"/>
                </a:lnTo>
                <a:cubicBezTo>
                  <a:pt x="220245" y="1183191"/>
                  <a:pt x="440895" y="801574"/>
                  <a:pt x="693065" y="365439"/>
                </a:cubicBezTo>
                <a:cubicBezTo>
                  <a:pt x="824063" y="139215"/>
                  <a:pt x="1059859" y="0"/>
                  <a:pt x="1321854" y="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5">
            <a:extLst>
              <a:ext uri="{FF2B5EF4-FFF2-40B4-BE49-F238E27FC236}">
                <a16:creationId xmlns:a16="http://schemas.microsoft.com/office/drawing/2014/main" id="{956571CF-1434-4180-A385-D4AC63B6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276856" y="1827416"/>
            <a:ext cx="4418320" cy="387728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Shape 30">
            <a:extLst>
              <a:ext uri="{FF2B5EF4-FFF2-40B4-BE49-F238E27FC236}">
                <a16:creationId xmlns:a16="http://schemas.microsoft.com/office/drawing/2014/main" id="{19D0EF7D-8D7F-4A18-A68B-92E2D4487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2343" y="825104"/>
            <a:ext cx="2926988" cy="2594434"/>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solidFill>
            <a:schemeClr val="tx1">
              <a:lumMod val="85000"/>
              <a:lumOff val="15000"/>
              <a:alpha val="5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3" name="Group 32">
            <a:extLst>
              <a:ext uri="{FF2B5EF4-FFF2-40B4-BE49-F238E27FC236}">
                <a16:creationId xmlns:a16="http://schemas.microsoft.com/office/drawing/2014/main" id="{C770F868-28FE-4B38-8FC7-E9C841B837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7830" y="567451"/>
            <a:ext cx="1128382" cy="847206"/>
            <a:chOff x="5307830" y="325570"/>
            <a:chExt cx="1128382" cy="847206"/>
          </a:xfrm>
        </p:grpSpPr>
        <p:sp>
          <p:nvSpPr>
            <p:cNvPr id="34" name="Freeform 5">
              <a:extLst>
                <a:ext uri="{FF2B5EF4-FFF2-40B4-BE49-F238E27FC236}">
                  <a16:creationId xmlns:a16="http://schemas.microsoft.com/office/drawing/2014/main" id="{3E5BF88F-B1F5-4A09-887A-B5CA246CAC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35" name="Freeform 5">
              <a:extLst>
                <a:ext uri="{FF2B5EF4-FFF2-40B4-BE49-F238E27FC236}">
                  <a16:creationId xmlns:a16="http://schemas.microsoft.com/office/drawing/2014/main" id="{D8984A5C-991A-40D3-A4C9-7E0DCA2A7AA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1D6F1082-AD5D-4088-8AF7-F405A84A6E53}"/>
              </a:ext>
            </a:extLst>
          </p:cNvPr>
          <p:cNvSpPr>
            <a:spLocks noGrp="1"/>
          </p:cNvSpPr>
          <p:nvPr>
            <p:ph idx="1"/>
          </p:nvPr>
        </p:nvSpPr>
        <p:spPr>
          <a:xfrm>
            <a:off x="965199" y="2912937"/>
            <a:ext cx="4741917" cy="3093546"/>
          </a:xfrm>
        </p:spPr>
        <p:txBody>
          <a:bodyPr vert="horz" lIns="91440" tIns="45720" rIns="91440" bIns="45720" rtlCol="0">
            <a:normAutofit/>
          </a:bodyPr>
          <a:lstStyle/>
          <a:p>
            <a:r>
              <a:rPr lang="en-GB" sz="1700">
                <a:solidFill>
                  <a:schemeClr val="bg1"/>
                </a:solidFill>
                <a:cs typeface="Calibri"/>
              </a:rPr>
              <a:t>Vedant Agrawal 19BCE10057</a:t>
            </a:r>
            <a:endParaRPr lang="en-US" sz="1700">
              <a:solidFill>
                <a:schemeClr val="bg1"/>
              </a:solidFill>
              <a:ea typeface="+mn-lt"/>
              <a:cs typeface="+mn-lt"/>
            </a:endParaRPr>
          </a:p>
          <a:p>
            <a:r>
              <a:rPr lang="en-GB" sz="1700">
                <a:solidFill>
                  <a:schemeClr val="bg1"/>
                </a:solidFill>
                <a:ea typeface="+mn-lt"/>
                <a:cs typeface="+mn-lt"/>
              </a:rPr>
              <a:t>Samyak Jain 19BCE10066</a:t>
            </a:r>
            <a:endParaRPr lang="en-US" sz="1700">
              <a:solidFill>
                <a:schemeClr val="bg1"/>
              </a:solidFill>
              <a:ea typeface="+mn-lt"/>
              <a:cs typeface="+mn-lt"/>
            </a:endParaRPr>
          </a:p>
          <a:p>
            <a:r>
              <a:rPr lang="en-GB" sz="1700">
                <a:solidFill>
                  <a:schemeClr val="bg1"/>
                </a:solidFill>
                <a:ea typeface="+mn-lt"/>
                <a:cs typeface="+mn-lt"/>
              </a:rPr>
              <a:t>Shikhar Pandey 19BCE10036</a:t>
            </a:r>
            <a:endParaRPr lang="en-US" sz="1700">
              <a:solidFill>
                <a:schemeClr val="bg1"/>
              </a:solidFill>
              <a:ea typeface="+mn-lt"/>
              <a:cs typeface="+mn-lt"/>
            </a:endParaRPr>
          </a:p>
          <a:p>
            <a:r>
              <a:rPr lang="en-GB" sz="1700">
                <a:solidFill>
                  <a:schemeClr val="bg1"/>
                </a:solidFill>
                <a:cs typeface="Calibri"/>
              </a:rPr>
              <a:t>Subhasish Das – 19BCE10122</a:t>
            </a:r>
          </a:p>
          <a:p>
            <a:endParaRPr lang="en-GB" sz="1700">
              <a:solidFill>
                <a:schemeClr val="bg1"/>
              </a:solidFill>
              <a:cs typeface="Calibri"/>
            </a:endParaRPr>
          </a:p>
          <a:p>
            <a:endParaRPr lang="en-GB" sz="1700">
              <a:solidFill>
                <a:schemeClr val="bg1"/>
              </a:solidFill>
              <a:cs typeface="Calibri"/>
            </a:endParaRPr>
          </a:p>
          <a:p>
            <a:endParaRPr lang="en-GB" sz="1700">
              <a:solidFill>
                <a:schemeClr val="bg1"/>
              </a:solidFill>
              <a:cs typeface="Calibri"/>
            </a:endParaRPr>
          </a:p>
          <a:p>
            <a:pPr marL="0" indent="0">
              <a:buNone/>
            </a:pPr>
            <a:r>
              <a:rPr lang="en-GB" sz="1700" b="1">
                <a:solidFill>
                  <a:schemeClr val="bg1"/>
                </a:solidFill>
                <a:cs typeface="Calibri"/>
              </a:rPr>
              <a:t>FACULTY ADVISER AND GUIDE-Dr. Nitish Andola</a:t>
            </a:r>
          </a:p>
        </p:txBody>
      </p:sp>
    </p:spTree>
    <p:extLst>
      <p:ext uri="{BB962C8B-B14F-4D97-AF65-F5344CB8AC3E}">
        <p14:creationId xmlns:p14="http://schemas.microsoft.com/office/powerpoint/2010/main" val="847864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8A3D50-51AB-4ED6-8B74-AEB173304477}"/>
              </a:ext>
            </a:extLst>
          </p:cNvPr>
          <p:cNvSpPr>
            <a:spLocks noGrp="1"/>
          </p:cNvSpPr>
          <p:nvPr>
            <p:ph type="title"/>
          </p:nvPr>
        </p:nvSpPr>
        <p:spPr>
          <a:xfrm>
            <a:off x="466722" y="586855"/>
            <a:ext cx="3201366" cy="3387497"/>
          </a:xfrm>
        </p:spPr>
        <p:txBody>
          <a:bodyPr anchor="b">
            <a:normAutofit/>
          </a:bodyPr>
          <a:lstStyle/>
          <a:p>
            <a:pPr algn="r"/>
            <a:r>
              <a:rPr lang="en-GB" sz="3400">
                <a:solidFill>
                  <a:srgbClr val="FFFFFF"/>
                </a:solidFill>
                <a:cs typeface="Calibri Light"/>
              </a:rPr>
              <a:t>INTRODUCTION:</a:t>
            </a:r>
            <a:endParaRPr lang="en-GB" sz="3400">
              <a:solidFill>
                <a:srgbClr val="FFFFFF"/>
              </a:solidFill>
            </a:endParaRPr>
          </a:p>
        </p:txBody>
      </p:sp>
      <p:sp>
        <p:nvSpPr>
          <p:cNvPr id="3" name="Content Placeholder 2">
            <a:extLst>
              <a:ext uri="{FF2B5EF4-FFF2-40B4-BE49-F238E27FC236}">
                <a16:creationId xmlns:a16="http://schemas.microsoft.com/office/drawing/2014/main" id="{CD3824FA-EF8D-4879-A986-7950A2578ED1}"/>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GB" sz="2000">
                <a:ea typeface="+mn-lt"/>
                <a:cs typeface="+mn-lt"/>
              </a:rPr>
              <a:t>These days, automation and computerization have made things easier. Our project ,University management system aims to manage student, semester, faculties, and examinations digitally. This cloud based university management system software manages all activities of the university efficiently and precisely.</a:t>
            </a:r>
          </a:p>
          <a:p>
            <a:r>
              <a:rPr lang="en-GB" sz="2000">
                <a:ea typeface="+mn-lt"/>
                <a:cs typeface="+mn-lt"/>
              </a:rPr>
              <a:t> It helps individuals, processes, and communities to communicate seamlessly throughout the campus in an efficient environment that provides appropriate services and personalized educational experiences.</a:t>
            </a:r>
            <a:endParaRPr lang="en-GB" sz="2000">
              <a:cs typeface="Calibri" panose="020F0502020204030204"/>
            </a:endParaRPr>
          </a:p>
        </p:txBody>
      </p:sp>
    </p:spTree>
    <p:extLst>
      <p:ext uri="{BB962C8B-B14F-4D97-AF65-F5344CB8AC3E}">
        <p14:creationId xmlns:p14="http://schemas.microsoft.com/office/powerpoint/2010/main" val="2566819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846A9D-C4DA-4B91-8ECB-06EF0970D9C2}"/>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cs typeface="Calibri Light"/>
              </a:rPr>
              <a:t>EXISTING WORK WITH LIMITATIONS-</a:t>
            </a:r>
            <a:endParaRPr lang="en-GB" sz="4000">
              <a:solidFill>
                <a:srgbClr val="FFFFFF"/>
              </a:solidFill>
            </a:endParaRPr>
          </a:p>
        </p:txBody>
      </p:sp>
      <p:sp>
        <p:nvSpPr>
          <p:cNvPr id="3" name="Content Placeholder 2">
            <a:extLst>
              <a:ext uri="{FF2B5EF4-FFF2-40B4-BE49-F238E27FC236}">
                <a16:creationId xmlns:a16="http://schemas.microsoft.com/office/drawing/2014/main" id="{8BC86497-FE36-4E0F-BB55-FEF29AF22DBA}"/>
              </a:ext>
            </a:extLst>
          </p:cNvPr>
          <p:cNvSpPr>
            <a:spLocks noGrp="1"/>
          </p:cNvSpPr>
          <p:nvPr>
            <p:ph idx="1"/>
          </p:nvPr>
        </p:nvSpPr>
        <p:spPr>
          <a:xfrm>
            <a:off x="4810259" y="649480"/>
            <a:ext cx="6555347" cy="5546047"/>
          </a:xfrm>
        </p:spPr>
        <p:txBody>
          <a:bodyPr anchor="ctr">
            <a:normAutofit/>
          </a:bodyPr>
          <a:lstStyle/>
          <a:p>
            <a:pPr marL="342900" indent="-342900"/>
            <a:r>
              <a:rPr lang="en-GB" sz="2000" dirty="0">
                <a:cs typeface="Calibri"/>
              </a:rPr>
              <a:t>Almost every university have their student and faculty management system where the data of student are kept in a organised manner and support many functions such as online payment, messaging to proctor, results, etc.But one thing most of them lack is Student's record of </a:t>
            </a:r>
            <a:r>
              <a:rPr lang="en-GB" sz="2000">
                <a:cs typeface="Calibri"/>
              </a:rPr>
              <a:t>activities ,projects and certifcates of extra cirricular activities.</a:t>
            </a:r>
            <a:endParaRPr lang="en-US">
              <a:cs typeface="Calibri"/>
            </a:endParaRPr>
          </a:p>
          <a:p>
            <a:pPr marL="342900" indent="-342900"/>
            <a:r>
              <a:rPr lang="en-GB" sz="2000" dirty="0">
                <a:cs typeface="Calibri"/>
              </a:rPr>
              <a:t>And also many universities use third party platform for their students to submit their assignments and work. The marks </a:t>
            </a:r>
            <a:r>
              <a:rPr lang="en-GB" sz="2000">
                <a:cs typeface="Calibri"/>
              </a:rPr>
              <a:t>and record of which is eventually to be keppt on their website.</a:t>
            </a:r>
            <a:endParaRPr lang="en-US">
              <a:cs typeface="Calibri"/>
            </a:endParaRPr>
          </a:p>
        </p:txBody>
      </p:sp>
    </p:spTree>
    <p:extLst>
      <p:ext uri="{BB962C8B-B14F-4D97-AF65-F5344CB8AC3E}">
        <p14:creationId xmlns:p14="http://schemas.microsoft.com/office/powerpoint/2010/main" val="2292178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BDD16D-FCBC-4399-88DF-11D61DAEDD18}"/>
              </a:ext>
            </a:extLst>
          </p:cNvPr>
          <p:cNvSpPr>
            <a:spLocks noGrp="1"/>
          </p:cNvSpPr>
          <p:nvPr>
            <p:ph type="title"/>
          </p:nvPr>
        </p:nvSpPr>
        <p:spPr>
          <a:xfrm>
            <a:off x="1371599" y="294538"/>
            <a:ext cx="9895951" cy="1033669"/>
          </a:xfrm>
        </p:spPr>
        <p:txBody>
          <a:bodyPr>
            <a:normAutofit/>
          </a:bodyPr>
          <a:lstStyle/>
          <a:p>
            <a:r>
              <a:rPr lang="en-GB" sz="4000">
                <a:solidFill>
                  <a:srgbClr val="FFFFFF"/>
                </a:solidFill>
                <a:cs typeface="Calibri Light"/>
              </a:rPr>
              <a:t>PROPOSED WORK AND METHODOLOGY-</a:t>
            </a:r>
            <a:endParaRPr lang="en-GB" sz="4000">
              <a:solidFill>
                <a:srgbClr val="FFFFFF"/>
              </a:solidFill>
            </a:endParaRPr>
          </a:p>
        </p:txBody>
      </p:sp>
      <p:sp>
        <p:nvSpPr>
          <p:cNvPr id="3" name="Content Placeholder 2">
            <a:extLst>
              <a:ext uri="{FF2B5EF4-FFF2-40B4-BE49-F238E27FC236}">
                <a16:creationId xmlns:a16="http://schemas.microsoft.com/office/drawing/2014/main" id="{F5AC79F3-DC32-45FB-933C-3FBADAFAD137}"/>
              </a:ext>
            </a:extLst>
          </p:cNvPr>
          <p:cNvSpPr>
            <a:spLocks noGrp="1"/>
          </p:cNvSpPr>
          <p:nvPr>
            <p:ph idx="1"/>
          </p:nvPr>
        </p:nvSpPr>
        <p:spPr>
          <a:xfrm>
            <a:off x="1371599" y="2318197"/>
            <a:ext cx="9724031" cy="3683358"/>
          </a:xfrm>
        </p:spPr>
        <p:txBody>
          <a:bodyPr vert="horz" lIns="91440" tIns="45720" rIns="91440" bIns="45720" rtlCol="0" anchor="ctr">
            <a:normAutofit/>
          </a:bodyPr>
          <a:lstStyle/>
          <a:p>
            <a:r>
              <a:rPr lang="en-GB" sz="2000" dirty="0">
                <a:cs typeface="Calibri"/>
              </a:rPr>
              <a:t>Many institutions use old techniques of work such as offline admission forms , course registration , roster attendance, etc which increase paperwork and creates bundles of data which will be difficult to search and access later and is also not very compatible.</a:t>
            </a:r>
          </a:p>
          <a:p>
            <a:r>
              <a:rPr lang="en-GB" sz="2000" dirty="0">
                <a:cs typeface="Calibri"/>
              </a:rPr>
              <a:t>These issues can be resolved when data is stored in computational form.</a:t>
            </a:r>
          </a:p>
          <a:p>
            <a:endParaRPr lang="en-GB" sz="2000">
              <a:cs typeface="Calibri"/>
            </a:endParaRPr>
          </a:p>
          <a:p>
            <a:r>
              <a:rPr lang="en-GB" sz="2000" dirty="0">
                <a:cs typeface="Calibri"/>
              </a:rPr>
              <a:t>In</a:t>
            </a:r>
            <a:r>
              <a:rPr lang="en-GB" sz="2000" dirty="0">
                <a:ea typeface="+mn-lt"/>
                <a:cs typeface="+mn-lt"/>
              </a:rPr>
              <a:t> this project we are using various type of modules available to manage faculties, </a:t>
            </a:r>
            <a:r>
              <a:rPr lang="en-GB" sz="2000">
                <a:ea typeface="+mn-lt"/>
                <a:cs typeface="+mn-lt"/>
              </a:rPr>
              <a:t>Students, attendance, slots, etc. We will also generate reports for  Students. </a:t>
            </a:r>
            <a:endParaRPr lang="en-GB" sz="2000">
              <a:cs typeface="Calibri"/>
            </a:endParaRPr>
          </a:p>
          <a:p>
            <a:endParaRPr lang="en-GB" sz="2000">
              <a:cs typeface="Calibri"/>
            </a:endParaRPr>
          </a:p>
        </p:txBody>
      </p:sp>
    </p:spTree>
    <p:extLst>
      <p:ext uri="{BB962C8B-B14F-4D97-AF65-F5344CB8AC3E}">
        <p14:creationId xmlns:p14="http://schemas.microsoft.com/office/powerpoint/2010/main" val="1452349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1503407-4F52-49CA-9882-8B9965DD7C47}"/>
              </a:ext>
            </a:extLst>
          </p:cNvPr>
          <p:cNvSpPr>
            <a:spLocks noGrp="1"/>
          </p:cNvSpPr>
          <p:nvPr>
            <p:ph idx="4294967295"/>
          </p:nvPr>
        </p:nvSpPr>
        <p:spPr>
          <a:xfrm>
            <a:off x="1371599" y="1712773"/>
            <a:ext cx="9724031" cy="4925520"/>
          </a:xfrm>
        </p:spPr>
        <p:txBody>
          <a:bodyPr vert="horz" lIns="91440" tIns="45720" rIns="91440" bIns="45720" rtlCol="0" anchor="ctr">
            <a:normAutofit/>
          </a:bodyPr>
          <a:lstStyle/>
          <a:p>
            <a:r>
              <a:rPr lang="en-US" sz="2000" dirty="0"/>
              <a:t>We will make the design of the website(front end development) using HTML ,CSS ,etc.</a:t>
            </a:r>
            <a:endParaRPr lang="en-US" sz="2000" dirty="0">
              <a:cs typeface="Calibri"/>
            </a:endParaRPr>
          </a:p>
          <a:p>
            <a:r>
              <a:rPr lang="en-US" sz="2000" dirty="0">
                <a:cs typeface="Calibri"/>
              </a:rPr>
              <a:t>And </a:t>
            </a:r>
            <a:r>
              <a:rPr lang="en-US" sz="2000" dirty="0" err="1">
                <a:cs typeface="Calibri"/>
              </a:rPr>
              <a:t>javascript</a:t>
            </a:r>
            <a:r>
              <a:rPr lang="en-US" sz="2000" dirty="0">
                <a:cs typeface="Calibri"/>
              </a:rPr>
              <a:t> to make site interactive and responsive </a:t>
            </a:r>
            <a:r>
              <a:rPr lang="en-US" sz="2000" dirty="0" err="1">
                <a:cs typeface="Calibri"/>
              </a:rPr>
              <a:t>i.e</a:t>
            </a:r>
            <a:r>
              <a:rPr lang="en-US" sz="2000" dirty="0">
                <a:cs typeface="Calibri"/>
              </a:rPr>
              <a:t>, to work on user requests .(To show or hide data with a click of a button, to make drop down menu, to make a login and logout, to access information, </a:t>
            </a:r>
            <a:r>
              <a:rPr lang="en-US" sz="2000" dirty="0" err="1">
                <a:cs typeface="Calibri"/>
              </a:rPr>
              <a:t>etc</a:t>
            </a:r>
            <a:r>
              <a:rPr lang="en-US" sz="2000" dirty="0">
                <a:cs typeface="Calibri"/>
              </a:rPr>
              <a:t>).</a:t>
            </a:r>
          </a:p>
          <a:p>
            <a:endParaRPr lang="en-US" sz="2000" dirty="0"/>
          </a:p>
          <a:p>
            <a:endParaRPr lang="en-US" sz="2000" dirty="0"/>
          </a:p>
          <a:p>
            <a:endParaRPr lang="en-US" sz="2000" dirty="0">
              <a:cs typeface="Calibri"/>
            </a:endParaRPr>
          </a:p>
          <a:p>
            <a:endParaRPr lang="en-US" sz="2000" dirty="0">
              <a:cs typeface="Calibri"/>
            </a:endParaRPr>
          </a:p>
          <a:p>
            <a:r>
              <a:rPr lang="en-US" sz="2000" dirty="0"/>
              <a:t>We will store the data of students in </a:t>
            </a:r>
            <a:r>
              <a:rPr lang="en-US" sz="2000" dirty="0" err="1"/>
              <a:t>datatbase</a:t>
            </a:r>
            <a:r>
              <a:rPr lang="en-US" sz="2000" dirty="0"/>
              <a:t> and show it on the front end of the site.</a:t>
            </a:r>
            <a:endParaRPr lang="en-US" sz="2000" dirty="0">
              <a:cs typeface="Calibri"/>
            </a:endParaRPr>
          </a:p>
          <a:p>
            <a:r>
              <a:rPr lang="en-US" sz="2000" dirty="0"/>
              <a:t>Once all developments are done, we proceed to the Testing phase, where we will test our website. For </a:t>
            </a:r>
            <a:r>
              <a:rPr lang="en-US" sz="2000" dirty="0" err="1"/>
              <a:t>eg</a:t>
            </a:r>
            <a:r>
              <a:rPr lang="en-US" sz="2000" dirty="0"/>
              <a:t>-that it works and loads on other browsers </a:t>
            </a:r>
            <a:r>
              <a:rPr lang="en-US" sz="2000" dirty="0" err="1"/>
              <a:t>also,etc</a:t>
            </a:r>
            <a:endParaRPr lang="en-US" sz="2000" dirty="0" err="1">
              <a:cs typeface="Calibri"/>
            </a:endParaRPr>
          </a:p>
          <a:p>
            <a:endParaRPr lang="en-US" sz="2000"/>
          </a:p>
        </p:txBody>
      </p:sp>
      <p:pic>
        <p:nvPicPr>
          <p:cNvPr id="2" name="Picture 3">
            <a:extLst>
              <a:ext uri="{FF2B5EF4-FFF2-40B4-BE49-F238E27FC236}">
                <a16:creationId xmlns:a16="http://schemas.microsoft.com/office/drawing/2014/main" id="{21A1CF11-7D4F-4390-A0DA-1506D08BCB57}"/>
              </a:ext>
            </a:extLst>
          </p:cNvPr>
          <p:cNvPicPr>
            <a:picLocks noChangeAspect="1"/>
          </p:cNvPicPr>
          <p:nvPr/>
        </p:nvPicPr>
        <p:blipFill>
          <a:blip r:embed="rId2"/>
          <a:stretch>
            <a:fillRect/>
          </a:stretch>
        </p:blipFill>
        <p:spPr>
          <a:xfrm>
            <a:off x="2386209" y="3429479"/>
            <a:ext cx="4371583" cy="1368387"/>
          </a:xfrm>
          <a:prstGeom prst="rect">
            <a:avLst/>
          </a:prstGeom>
        </p:spPr>
      </p:pic>
    </p:spTree>
    <p:extLst>
      <p:ext uri="{BB962C8B-B14F-4D97-AF65-F5344CB8AC3E}">
        <p14:creationId xmlns:p14="http://schemas.microsoft.com/office/powerpoint/2010/main" val="1798242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6E395F-9495-420E-9EDD-2C7865794FD2}"/>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Architecture Diagram:</a:t>
            </a:r>
          </a:p>
        </p:txBody>
      </p:sp>
      <p:pic>
        <p:nvPicPr>
          <p:cNvPr id="4" name="Picture 4" descr="Diagram&#10;&#10;Description automatically generated">
            <a:extLst>
              <a:ext uri="{FF2B5EF4-FFF2-40B4-BE49-F238E27FC236}">
                <a16:creationId xmlns:a16="http://schemas.microsoft.com/office/drawing/2014/main" id="{1C379CE4-19B3-4911-AE4F-68C86324B275}"/>
              </a:ext>
            </a:extLst>
          </p:cNvPr>
          <p:cNvPicPr>
            <a:picLocks noGrp="1" noChangeAspect="1"/>
          </p:cNvPicPr>
          <p:nvPr>
            <p:ph idx="1"/>
          </p:nvPr>
        </p:nvPicPr>
        <p:blipFill>
          <a:blip r:embed="rId2"/>
          <a:stretch>
            <a:fillRect/>
          </a:stretch>
        </p:blipFill>
        <p:spPr>
          <a:xfrm>
            <a:off x="4217023" y="827872"/>
            <a:ext cx="7856463" cy="5636955"/>
          </a:xfrm>
          <a:prstGeom prst="rect">
            <a:avLst/>
          </a:prstGeom>
        </p:spPr>
      </p:pic>
    </p:spTree>
    <p:extLst>
      <p:ext uri="{BB962C8B-B14F-4D97-AF65-F5344CB8AC3E}">
        <p14:creationId xmlns:p14="http://schemas.microsoft.com/office/powerpoint/2010/main" val="4229064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A35FEE-B3A4-4F9B-A148-52F34684E954}"/>
              </a:ext>
            </a:extLst>
          </p:cNvPr>
          <p:cNvSpPr>
            <a:spLocks noGrp="1"/>
          </p:cNvSpPr>
          <p:nvPr>
            <p:ph type="title"/>
          </p:nvPr>
        </p:nvSpPr>
        <p:spPr>
          <a:xfrm>
            <a:off x="1371599" y="294538"/>
            <a:ext cx="9895951" cy="1033669"/>
          </a:xfrm>
        </p:spPr>
        <p:txBody>
          <a:bodyPr>
            <a:normAutofit/>
          </a:bodyPr>
          <a:lstStyle/>
          <a:p>
            <a:r>
              <a:rPr lang="en-GB" sz="4000">
                <a:solidFill>
                  <a:srgbClr val="FFFFFF"/>
                </a:solidFill>
                <a:cs typeface="Calibri Light"/>
              </a:rPr>
              <a:t>REAL TIME USAGE-</a:t>
            </a:r>
          </a:p>
        </p:txBody>
      </p:sp>
      <p:sp>
        <p:nvSpPr>
          <p:cNvPr id="3" name="Content Placeholder 2">
            <a:extLst>
              <a:ext uri="{FF2B5EF4-FFF2-40B4-BE49-F238E27FC236}">
                <a16:creationId xmlns:a16="http://schemas.microsoft.com/office/drawing/2014/main" id="{8A2AE754-C3F1-4720-9969-953B811AF9DF}"/>
              </a:ext>
            </a:extLst>
          </p:cNvPr>
          <p:cNvSpPr>
            <a:spLocks noGrp="1"/>
          </p:cNvSpPr>
          <p:nvPr>
            <p:ph idx="1"/>
          </p:nvPr>
        </p:nvSpPr>
        <p:spPr>
          <a:xfrm>
            <a:off x="1371599" y="2318197"/>
            <a:ext cx="9724031" cy="3683358"/>
          </a:xfrm>
        </p:spPr>
        <p:txBody>
          <a:bodyPr vert="horz" lIns="91440" tIns="45720" rIns="91440" bIns="45720" rtlCol="0" anchor="ctr">
            <a:normAutofit/>
          </a:bodyPr>
          <a:lstStyle/>
          <a:p>
            <a:r>
              <a:rPr lang="en-GB" sz="2000">
                <a:cs typeface="Calibri" panose="020F0502020204030204"/>
              </a:rPr>
              <a:t>Attendance management-Teachers won't have to carry thick registers to roster attendance and Students will be able check their attendance.</a:t>
            </a:r>
          </a:p>
          <a:p>
            <a:r>
              <a:rPr lang="en-GB" sz="2000">
                <a:ea typeface="+mn-lt"/>
                <a:cs typeface="+mn-lt"/>
              </a:rPr>
              <a:t>Students can see their examination reports online.</a:t>
            </a:r>
          </a:p>
          <a:p>
            <a:r>
              <a:rPr lang="en-GB" sz="2000">
                <a:ea typeface="+mn-lt"/>
                <a:cs typeface="+mn-lt"/>
              </a:rPr>
              <a:t>University Calendar and dates of occasions will be available.</a:t>
            </a:r>
            <a:endParaRPr lang="en-GB" sz="2000"/>
          </a:p>
          <a:p>
            <a:r>
              <a:rPr lang="en-GB" sz="2000">
                <a:ea typeface="+mn-lt"/>
                <a:cs typeface="+mn-lt"/>
              </a:rPr>
              <a:t>Employee management </a:t>
            </a:r>
            <a:endParaRPr lang="en-GB" sz="2000"/>
          </a:p>
          <a:p>
            <a:r>
              <a:rPr lang="en-GB" sz="2000">
                <a:ea typeface="+mn-lt"/>
                <a:cs typeface="+mn-lt"/>
              </a:rPr>
              <a:t>Finance Management-Payment and receipt information will be available.</a:t>
            </a:r>
            <a:endParaRPr lang="en-GB" sz="2000"/>
          </a:p>
          <a:p>
            <a:r>
              <a:rPr lang="en-GB" sz="2000">
                <a:ea typeface="+mn-lt"/>
                <a:cs typeface="+mn-lt"/>
              </a:rPr>
              <a:t>Messaging/Email Management- You can send message to your faculty.</a:t>
            </a:r>
            <a:endParaRPr lang="en-GB" sz="2000"/>
          </a:p>
          <a:p>
            <a:r>
              <a:rPr lang="en-GB" sz="2000">
                <a:ea typeface="+mn-lt"/>
                <a:cs typeface="+mn-lt"/>
              </a:rPr>
              <a:t>Online Admissions Management</a:t>
            </a:r>
            <a:endParaRPr lang="en-GB" sz="2000"/>
          </a:p>
          <a:p>
            <a:endParaRPr lang="en-GB" sz="2000">
              <a:cs typeface="Calibri"/>
            </a:endParaRPr>
          </a:p>
        </p:txBody>
      </p:sp>
    </p:spTree>
    <p:extLst>
      <p:ext uri="{BB962C8B-B14F-4D97-AF65-F5344CB8AC3E}">
        <p14:creationId xmlns:p14="http://schemas.microsoft.com/office/powerpoint/2010/main" val="2818725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751EB7-81A3-4712-A175-6112FB185A11}"/>
              </a:ext>
            </a:extLst>
          </p:cNvPr>
          <p:cNvSpPr>
            <a:spLocks noGrp="1"/>
          </p:cNvSpPr>
          <p:nvPr>
            <p:ph type="title"/>
          </p:nvPr>
        </p:nvSpPr>
        <p:spPr>
          <a:xfrm>
            <a:off x="1371599" y="294538"/>
            <a:ext cx="9895951" cy="1033669"/>
          </a:xfrm>
        </p:spPr>
        <p:txBody>
          <a:bodyPr>
            <a:normAutofit/>
          </a:bodyPr>
          <a:lstStyle/>
          <a:p>
            <a:r>
              <a:rPr lang="en-GB" sz="4000">
                <a:solidFill>
                  <a:srgbClr val="FFFFFF"/>
                </a:solidFill>
                <a:cs typeface="Calibri Light"/>
              </a:rPr>
              <a:t>NOVELTY:</a:t>
            </a:r>
            <a:endParaRPr lang="en-GB" sz="4000">
              <a:solidFill>
                <a:srgbClr val="FFFFFF"/>
              </a:solidFill>
            </a:endParaRPr>
          </a:p>
        </p:txBody>
      </p:sp>
      <p:sp>
        <p:nvSpPr>
          <p:cNvPr id="3" name="Content Placeholder 2">
            <a:extLst>
              <a:ext uri="{FF2B5EF4-FFF2-40B4-BE49-F238E27FC236}">
                <a16:creationId xmlns:a16="http://schemas.microsoft.com/office/drawing/2014/main" id="{F4A9A0EC-E916-4D54-8487-CAF37828439C}"/>
              </a:ext>
            </a:extLst>
          </p:cNvPr>
          <p:cNvSpPr>
            <a:spLocks noGrp="1"/>
          </p:cNvSpPr>
          <p:nvPr>
            <p:ph idx="1"/>
          </p:nvPr>
        </p:nvSpPr>
        <p:spPr>
          <a:xfrm>
            <a:off x="1371599" y="2318197"/>
            <a:ext cx="9724031" cy="3683358"/>
          </a:xfrm>
        </p:spPr>
        <p:txBody>
          <a:bodyPr vert="horz" lIns="91440" tIns="45720" rIns="91440" bIns="45720" rtlCol="0" anchor="ctr">
            <a:normAutofit/>
          </a:bodyPr>
          <a:lstStyle/>
          <a:p>
            <a:r>
              <a:rPr lang="en-GB" sz="2000" dirty="0">
                <a:cs typeface="Calibri"/>
              </a:rPr>
              <a:t>Projects like these are have made earlier but the one common thing most of them lacked is that they did not have student assignment management system.</a:t>
            </a:r>
          </a:p>
          <a:p>
            <a:r>
              <a:rPr lang="en-GB" sz="2000" dirty="0">
                <a:cs typeface="Calibri"/>
              </a:rPr>
              <a:t>Many institution use third party website and </a:t>
            </a:r>
            <a:r>
              <a:rPr lang="en-GB" sz="2000" dirty="0" err="1">
                <a:cs typeface="Calibri"/>
              </a:rPr>
              <a:t>softwares</a:t>
            </a:r>
            <a:r>
              <a:rPr lang="en-GB" sz="2000" dirty="0">
                <a:cs typeface="Calibri"/>
              </a:rPr>
              <a:t> for assigning the Quizes and assignments like Google classroom and Moodle.</a:t>
            </a:r>
          </a:p>
          <a:p>
            <a:r>
              <a:rPr lang="en-GB" sz="2000" dirty="0">
                <a:cs typeface="Calibri"/>
              </a:rPr>
              <a:t>Students and teachers have to switch from platform from platform to check for their assignment and feed or see marks.</a:t>
            </a:r>
          </a:p>
          <a:p>
            <a:r>
              <a:rPr lang="en-GB" sz="2000" dirty="0">
                <a:cs typeface="Calibri"/>
              </a:rPr>
              <a:t>That is why we will develop and assignment section in our website.</a:t>
            </a:r>
          </a:p>
        </p:txBody>
      </p:sp>
    </p:spTree>
    <p:extLst>
      <p:ext uri="{BB962C8B-B14F-4D97-AF65-F5344CB8AC3E}">
        <p14:creationId xmlns:p14="http://schemas.microsoft.com/office/powerpoint/2010/main" val="362175158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UNIVERSITY MANAGEMNT SYSTEM</vt:lpstr>
      <vt:lpstr>Group members-</vt:lpstr>
      <vt:lpstr>INTRODUCTION:</vt:lpstr>
      <vt:lpstr>EXISTING WORK WITH LIMITATIONS-</vt:lpstr>
      <vt:lpstr>PROPOSED WORK AND METHODOLOGY-</vt:lpstr>
      <vt:lpstr>PowerPoint Presentation</vt:lpstr>
      <vt:lpstr>Architecture Diagram:</vt:lpstr>
      <vt:lpstr>REAL TIME USAGE-</vt:lpstr>
      <vt:lpstr>NOVELTY:</vt:lpstr>
      <vt:lpstr>HARDWARE AND SOFTWARE REQUIREMENTS-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552</cp:revision>
  <dcterms:created xsi:type="dcterms:W3CDTF">2021-03-02T06:59:48Z</dcterms:created>
  <dcterms:modified xsi:type="dcterms:W3CDTF">2021-03-02T17:18:23Z</dcterms:modified>
</cp:coreProperties>
</file>

<file path=docProps/thumbnail.jpeg>
</file>